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8" r:id="rId2"/>
    <p:sldId id="379" r:id="rId3"/>
    <p:sldId id="380" r:id="rId4"/>
    <p:sldId id="412" r:id="rId5"/>
    <p:sldId id="411" r:id="rId6"/>
    <p:sldId id="425" r:id="rId7"/>
    <p:sldId id="428" r:id="rId8"/>
    <p:sldId id="415" r:id="rId9"/>
    <p:sldId id="416" r:id="rId10"/>
    <p:sldId id="419" r:id="rId11"/>
    <p:sldId id="418" r:id="rId12"/>
    <p:sldId id="429" r:id="rId13"/>
    <p:sldId id="430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CC"/>
    <a:srgbClr val="FF0000"/>
    <a:srgbClr val="000000"/>
    <a:srgbClr val="DDDDDD"/>
    <a:srgbClr val="EAEAEA"/>
    <a:srgbClr val="CCEC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D3D6BF73-0E0C-451A-B3E0-9604FE35CA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ctr"/>
          <a:lstStyle/>
          <a:p>
            <a:endParaRPr lang="zh-CN" altLang="en-US" smtClean="0"/>
          </a:p>
        </p:txBody>
      </p:sp>
      <p:sp>
        <p:nvSpPr>
          <p:cNvPr id="716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Font typeface="Arial" pitchFamily="34" charset="0"/>
              <a:buNone/>
            </a:pPr>
            <a:fld id="{5F01A44E-E7E3-42C7-8C87-280DA8955F50}" type="slidenum">
              <a:rPr lang="zh-CN" altLang="en-US" sz="1200">
                <a:ea typeface="宋体" pitchFamily="2" charset="-122"/>
              </a:rPr>
              <a:pPr algn="r">
                <a:buFont typeface="Arial" pitchFamily="34" charset="0"/>
                <a:buNone/>
              </a:pPr>
              <a:t>2</a:t>
            </a:fld>
            <a:endParaRPr lang="en-US" altLang="zh-CN" sz="120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ctr"/>
          <a:lstStyle/>
          <a:p>
            <a:endParaRPr lang="zh-CN" altLang="en-US" smtClean="0"/>
          </a:p>
        </p:txBody>
      </p:sp>
      <p:sp>
        <p:nvSpPr>
          <p:cNvPr id="727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Font typeface="Arial" pitchFamily="34" charset="0"/>
              <a:buNone/>
            </a:pPr>
            <a:fld id="{25D4B06C-5906-49BB-ACA5-1A9BB2D03212}" type="slidenum">
              <a:rPr lang="zh-CN" altLang="en-US" sz="1200">
                <a:solidFill>
                  <a:srgbClr val="000000"/>
                </a:solidFill>
                <a:ea typeface="宋体" pitchFamily="2" charset="-122"/>
              </a:rPr>
              <a:pPr algn="r">
                <a:buFont typeface="Arial" pitchFamily="34" charset="0"/>
                <a:buNone/>
              </a:pPr>
              <a:t>3</a:t>
            </a:fld>
            <a:endParaRPr lang="en-US" altLang="zh-CN" sz="1200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098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pic>
        <p:nvPicPr>
          <p:cNvPr id="8" name="Picture 9" descr="hebeu_logo_0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981"/>
          <a:stretch>
            <a:fillRect/>
          </a:stretch>
        </p:blipFill>
        <p:spPr bwMode="auto">
          <a:xfrm>
            <a:off x="0" y="0"/>
            <a:ext cx="16922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4800" y="6477000"/>
            <a:ext cx="2590800" cy="2286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FF90B88-0BB3-40BF-A141-B62233B5DF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A0E4-C845-445B-A9F0-0565329501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381000"/>
            <a:ext cx="183515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44575" y="381000"/>
            <a:ext cx="5356225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6CAB5-77C0-49BE-8CEE-A028A9554A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044575" y="1076325"/>
            <a:ext cx="3595688" cy="5248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92663" y="1076325"/>
            <a:ext cx="3595687" cy="25479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92663" y="3776663"/>
            <a:ext cx="3595687" cy="2547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0662-ABDC-4507-8F7F-5923B62624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>
  <p:cSld name="标题，剪贴画与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竖排文字占位符 3"/>
          <p:cNvSpPr>
            <a:spLocks noGrp="1"/>
          </p:cNvSpPr>
          <p:nvPr>
            <p:ph type="body" orient="vert" sz="half" idx="2"/>
          </p:nvPr>
        </p:nvSpPr>
        <p:spPr>
          <a:xfrm>
            <a:off x="4648200" y="1981200"/>
            <a:ext cx="3810000" cy="4114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F517-F7E4-4648-A9E2-5782E46780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486F-6EFE-4E7F-A539-D911E4EA8B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43802-A80C-4B86-90C2-CC38A1707D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44575" y="1076325"/>
            <a:ext cx="3595688" cy="5248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92663" y="1076325"/>
            <a:ext cx="3595687" cy="5248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C6ACC-DDE4-4230-A810-50A96F555A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8E3F-208D-4C10-9A5F-C24D1848FB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DF713-7044-4E82-89AB-80EAF0DD31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82F88-8525-4D1C-AA36-2EC8457ED7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1D31F-74AE-4D7E-8935-213496F124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C04E8-4015-4C37-ABD4-B6378FBCA8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gray">
          <a:xfrm>
            <a:off x="-9525" y="344488"/>
            <a:ext cx="9153525" cy="633412"/>
          </a:xfrm>
          <a:custGeom>
            <a:avLst/>
            <a:gdLst>
              <a:gd name="T0" fmla="*/ 0 w 5049"/>
              <a:gd name="T1" fmla="*/ 0 h 1471"/>
              <a:gd name="T2" fmla="*/ 2147483646 w 5049"/>
              <a:gd name="T3" fmla="*/ 159643076 h 1471"/>
              <a:gd name="T4" fmla="*/ 2147483646 w 5049"/>
              <a:gd name="T5" fmla="*/ 2147483646 h 1471"/>
              <a:gd name="T6" fmla="*/ 0 w 5049"/>
              <a:gd name="T7" fmla="*/ 2147483646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5040" y="0"/>
            <a:chExt cx="720" cy="4320"/>
          </a:xfrm>
        </p:grpSpPr>
        <p:sp>
          <p:nvSpPr>
            <p:cNvPr id="1036" name="Rectangle 4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1037" name="Rectangle 5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</p:grpSp>
      <p:sp>
        <p:nvSpPr>
          <p:cNvPr id="1028" name="AutoShape 6"/>
          <p:cNvSpPr>
            <a:spLocks noChangeArrowheads="1"/>
          </p:cNvSpPr>
          <p:nvPr/>
        </p:nvSpPr>
        <p:spPr bwMode="gray">
          <a:xfrm>
            <a:off x="8131175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29" name="AutoShape 7"/>
          <p:cNvSpPr>
            <a:spLocks noChangeArrowheads="1"/>
          </p:cNvSpPr>
          <p:nvPr/>
        </p:nvSpPr>
        <p:spPr bwMode="gray">
          <a:xfrm>
            <a:off x="8664575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30" name="AutoShape 8"/>
          <p:cNvSpPr>
            <a:spLocks noChangeArrowheads="1"/>
          </p:cNvSpPr>
          <p:nvPr/>
        </p:nvSpPr>
        <p:spPr bwMode="gray">
          <a:xfrm>
            <a:off x="8655050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4575" y="1076325"/>
            <a:ext cx="73437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497F5AF-497B-40DF-8702-DB5B186FA5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pic>
        <p:nvPicPr>
          <p:cNvPr id="3" name="Picture 13" descr="logo(透明)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688" y="133350"/>
            <a:ext cx="10795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 kern="1200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 bwMode="gray">
          <a:xfrm>
            <a:off x="684213" y="1628775"/>
            <a:ext cx="7634287" cy="1512888"/>
          </a:xfrm>
        </p:spPr>
        <p:txBody>
          <a:bodyPr/>
          <a:lstStyle/>
          <a:p>
            <a:pPr algn="ctr" eaLnBrk="1" hangingPunct="1"/>
            <a:r>
              <a:rPr lang="zh-CN" altLang="en-US" sz="2800" smtClean="0">
                <a:solidFill>
                  <a:schemeClr val="accent1"/>
                </a:solidFill>
              </a:rPr>
              <a:t>兽医药理学基础知识</a:t>
            </a:r>
            <a:r>
              <a:rPr lang="zh-CN" altLang="en-US" smtClean="0">
                <a:solidFill>
                  <a:schemeClr val="accent1"/>
                </a:solidFill>
              </a:rPr>
              <a:t/>
            </a:r>
            <a:br>
              <a:rPr lang="zh-CN" altLang="en-US" smtClean="0">
                <a:solidFill>
                  <a:schemeClr val="accent1"/>
                </a:solidFill>
              </a:rPr>
            </a:br>
            <a:r>
              <a:rPr lang="zh-CN" altLang="en-US" smtClean="0">
                <a:solidFill>
                  <a:schemeClr val="accent1"/>
                </a:solidFill>
              </a:rPr>
              <a:t>兽药对动物疾病的“护驾”之旅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31840" y="5157192"/>
            <a:ext cx="32403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1" lang="zh-CN" altLang="en-US" sz="2400" b="1" dirty="0" smtClean="0">
                <a:latin typeface="黑体" pitchFamily="49" charset="-122"/>
              </a:rPr>
              <a:t>  主讲教师：赵霞</a:t>
            </a:r>
            <a:endParaRPr kumimoji="1" lang="zh-CN" altLang="en-US" sz="2400" b="1" dirty="0">
              <a:latin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400506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</a:rPr>
              <a:t>第十二章第六讲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四、大环内酯类常用药物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44575" y="1196752"/>
            <a:ext cx="7343775" cy="4248472"/>
          </a:xfrm>
        </p:spPr>
        <p:txBody>
          <a:bodyPr/>
          <a:lstStyle/>
          <a:p>
            <a:r>
              <a:rPr lang="zh-CN" altLang="zh-CN" b="1" dirty="0" smtClean="0">
                <a:solidFill>
                  <a:srgbClr val="C00000"/>
                </a:solidFill>
              </a:rPr>
              <a:t>泰妙灵</a:t>
            </a:r>
            <a:r>
              <a:rPr lang="zh-CN" altLang="zh-CN" b="1" dirty="0" smtClean="0"/>
              <a:t>（</a:t>
            </a:r>
            <a:r>
              <a:rPr lang="en-US" altLang="zh-CN" b="1" dirty="0" err="1" smtClean="0"/>
              <a:t>Tiamulin</a:t>
            </a:r>
            <a:r>
              <a:rPr lang="en-US" altLang="zh-CN" b="1" dirty="0" smtClean="0"/>
              <a:t>,</a:t>
            </a:r>
            <a:r>
              <a:rPr lang="zh-CN" altLang="zh-CN" b="1" dirty="0" smtClean="0"/>
              <a:t>支原净</a:t>
            </a:r>
            <a:r>
              <a:rPr lang="zh-CN" altLang="en-US" b="1" dirty="0" smtClean="0"/>
              <a:t>、</a:t>
            </a:r>
            <a:r>
              <a:rPr lang="zh-CN" altLang="zh-CN" b="1" dirty="0" smtClean="0"/>
              <a:t>泰妙</a:t>
            </a:r>
            <a:r>
              <a:rPr lang="zh-CN" altLang="en-US" b="1" dirty="0" smtClean="0"/>
              <a:t>净</a:t>
            </a:r>
            <a:r>
              <a:rPr lang="zh-CN" altLang="zh-CN" b="1" dirty="0" smtClean="0"/>
              <a:t>）</a:t>
            </a:r>
            <a:endParaRPr lang="zh-CN" altLang="zh-CN" dirty="0" smtClean="0"/>
          </a:p>
          <a:p>
            <a:pPr>
              <a:buNone/>
            </a:pPr>
            <a:r>
              <a:rPr lang="en-US" altLang="zh-CN" b="1" dirty="0" smtClean="0"/>
              <a:t>   </a:t>
            </a:r>
            <a:r>
              <a:rPr lang="zh-CN" altLang="zh-CN" b="1" dirty="0" smtClean="0"/>
              <a:t>抗菌谱与大环内酯类相似。</a:t>
            </a:r>
            <a:endParaRPr lang="zh-CN" altLang="zh-CN" dirty="0" smtClean="0"/>
          </a:p>
          <a:p>
            <a:pPr>
              <a:buNone/>
            </a:pPr>
            <a:r>
              <a:rPr lang="en-US" altLang="zh-CN" b="1" dirty="0" smtClean="0"/>
              <a:t>   </a:t>
            </a:r>
            <a:r>
              <a:rPr lang="zh-CN" altLang="zh-CN" b="1" dirty="0" smtClean="0"/>
              <a:t>用于防治鸡慢呼、猪喘气病、传染性胸膜肺炎、猪密螺旋体性痢疾。</a:t>
            </a:r>
            <a:endParaRPr lang="zh-CN" altLang="zh-C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717032"/>
            <a:ext cx="2764523" cy="235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五、林可胺类抗生素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44575" y="1196752"/>
            <a:ext cx="7343775" cy="5040560"/>
          </a:xfrm>
        </p:spPr>
        <p:txBody>
          <a:bodyPr/>
          <a:lstStyle/>
          <a:p>
            <a:r>
              <a:rPr lang="zh-CN" altLang="zh-CN" b="1" dirty="0" smtClean="0">
                <a:solidFill>
                  <a:srgbClr val="FF0000"/>
                </a:solidFill>
              </a:rPr>
              <a:t>林可霉素</a:t>
            </a:r>
            <a:r>
              <a:rPr lang="en-US" altLang="zh-CN" b="1" dirty="0" smtClean="0">
                <a:solidFill>
                  <a:srgbClr val="FF0000"/>
                </a:solidFill>
              </a:rPr>
              <a:t>(</a:t>
            </a:r>
            <a:r>
              <a:rPr lang="en-US" altLang="zh-CN" b="1" dirty="0" err="1" smtClean="0">
                <a:solidFill>
                  <a:srgbClr val="FF0000"/>
                </a:solidFill>
              </a:rPr>
              <a:t>lincomycin</a:t>
            </a:r>
            <a:r>
              <a:rPr lang="en-US" altLang="zh-CN" b="1" dirty="0" smtClean="0">
                <a:solidFill>
                  <a:srgbClr val="FF0000"/>
                </a:solidFill>
              </a:rPr>
              <a:t>)</a:t>
            </a:r>
            <a:endParaRPr lang="zh-CN" altLang="zh-CN" dirty="0" smtClean="0">
              <a:solidFill>
                <a:srgbClr val="FF0000"/>
              </a:solidFill>
            </a:endParaRPr>
          </a:p>
          <a:p>
            <a:r>
              <a:rPr lang="zh-CN" altLang="zh-CN" b="1" dirty="0" smtClean="0"/>
              <a:t>①抗菌谱与大环内酯类相似。</a:t>
            </a:r>
            <a:endParaRPr lang="en-US" altLang="zh-CN" b="1" dirty="0" smtClean="0"/>
          </a:p>
          <a:p>
            <a:r>
              <a:rPr lang="zh-CN" altLang="zh-CN" b="1" dirty="0" smtClean="0"/>
              <a:t>②作用强： </a:t>
            </a:r>
            <a:r>
              <a:rPr lang="en-US" altLang="zh-CN" b="1" dirty="0" smtClean="0"/>
              <a:t>G+</a:t>
            </a:r>
            <a:r>
              <a:rPr lang="zh-CN" altLang="zh-CN" b="1" dirty="0" smtClean="0"/>
              <a:t>球菌、厌氧菌 </a:t>
            </a:r>
            <a:endParaRPr lang="zh-CN" altLang="zh-CN" dirty="0" smtClean="0"/>
          </a:p>
          <a:p>
            <a:pPr lvl="0">
              <a:buNone/>
            </a:pPr>
            <a:r>
              <a:rPr lang="en-US" altLang="zh-CN" b="1" dirty="0" smtClean="0"/>
              <a:t>     </a:t>
            </a:r>
            <a:r>
              <a:rPr lang="zh-CN" altLang="zh-CN" b="1" dirty="0" smtClean="0"/>
              <a:t>敏</a:t>
            </a:r>
            <a:r>
              <a:rPr lang="en-US" altLang="zh-CN" b="1" dirty="0" smtClean="0"/>
              <a:t>  </a:t>
            </a:r>
            <a:r>
              <a:rPr lang="zh-CN" altLang="zh-CN" b="1" dirty="0" smtClean="0"/>
              <a:t>感：</a:t>
            </a:r>
            <a:r>
              <a:rPr lang="en-US" altLang="zh-CN" b="1" dirty="0" smtClean="0"/>
              <a:t> G+</a:t>
            </a:r>
            <a:r>
              <a:rPr lang="zh-CN" altLang="zh-CN" b="1" dirty="0" smtClean="0"/>
              <a:t>杆菌、 </a:t>
            </a:r>
            <a:endParaRPr lang="zh-CN" altLang="zh-CN" dirty="0" smtClean="0"/>
          </a:p>
          <a:p>
            <a:pPr lvl="0">
              <a:buNone/>
            </a:pPr>
            <a:r>
              <a:rPr lang="en-US" altLang="zh-CN" b="1" dirty="0" smtClean="0"/>
              <a:t>     </a:t>
            </a:r>
            <a:r>
              <a:rPr lang="zh-CN" altLang="zh-CN" b="1" dirty="0" smtClean="0"/>
              <a:t>无</a:t>
            </a:r>
            <a:r>
              <a:rPr lang="en-US" altLang="zh-CN" b="1" dirty="0" smtClean="0"/>
              <a:t>  </a:t>
            </a:r>
            <a:r>
              <a:rPr lang="zh-CN" altLang="zh-CN" b="1" dirty="0" smtClean="0"/>
              <a:t>效：</a:t>
            </a:r>
            <a:r>
              <a:rPr lang="en-US" altLang="zh-CN" b="1" dirty="0" smtClean="0"/>
              <a:t> G-</a:t>
            </a:r>
            <a:r>
              <a:rPr lang="zh-CN" altLang="zh-CN" b="1" dirty="0" smtClean="0"/>
              <a:t>杆菌、肠球菌、艰难梭菌</a:t>
            </a:r>
            <a:r>
              <a:rPr lang="en-US" altLang="zh-CN" b="1" dirty="0" smtClean="0"/>
              <a:t>   </a:t>
            </a:r>
            <a:endParaRPr lang="zh-CN" altLang="zh-CN" dirty="0" smtClean="0"/>
          </a:p>
          <a:p>
            <a:pPr lvl="0"/>
            <a:r>
              <a:rPr lang="zh-CN" altLang="zh-CN" b="1" dirty="0" smtClean="0"/>
              <a:t>抗菌机理（与红霉素相同） </a:t>
            </a:r>
            <a:endParaRPr lang="zh-CN" altLang="zh-CN" dirty="0" smtClean="0"/>
          </a:p>
          <a:p>
            <a:pPr lvl="0">
              <a:buNone/>
            </a:pPr>
            <a:r>
              <a:rPr lang="en-US" altLang="zh-CN" b="1" dirty="0" smtClean="0"/>
              <a:t>    </a:t>
            </a:r>
            <a:r>
              <a:rPr lang="zh-CN" altLang="zh-CN" b="1" dirty="0" smtClean="0"/>
              <a:t>与核糖体</a:t>
            </a:r>
            <a:r>
              <a:rPr lang="en-US" altLang="zh-CN" b="1" dirty="0" smtClean="0"/>
              <a:t>50S</a:t>
            </a:r>
            <a:r>
              <a:rPr lang="zh-CN" altLang="zh-CN" b="1" dirty="0" smtClean="0"/>
              <a:t>亚基结合，阻止蛋白的合成 </a:t>
            </a:r>
            <a:endParaRPr lang="zh-CN" altLang="zh-CN" dirty="0" smtClean="0"/>
          </a:p>
          <a:p>
            <a:pPr lvl="0" algn="l">
              <a:buNone/>
            </a:pPr>
            <a:r>
              <a:rPr lang="en-US" altLang="zh-CN" b="1" dirty="0" smtClean="0"/>
              <a:t>    </a:t>
            </a:r>
            <a:r>
              <a:rPr lang="zh-CN" altLang="zh-CN" b="1" dirty="0" smtClean="0"/>
              <a:t>注 意：林可霉素</a:t>
            </a:r>
            <a:r>
              <a:rPr lang="en-US" altLang="zh-CN" b="1" dirty="0" smtClean="0"/>
              <a:t> + </a:t>
            </a:r>
            <a:r>
              <a:rPr lang="zh-CN" altLang="zh-CN" b="1" dirty="0" smtClean="0"/>
              <a:t>红霉素</a:t>
            </a:r>
            <a:r>
              <a:rPr lang="en-US" altLang="zh-CN" b="1" dirty="0" smtClean="0"/>
              <a:t>   </a:t>
            </a:r>
            <a:r>
              <a:rPr lang="zh-CN" altLang="zh-CN" b="1" dirty="0" smtClean="0"/>
              <a:t>拮抗作用 </a:t>
            </a:r>
            <a:endParaRPr lang="zh-CN" altLang="zh-CN" dirty="0" smtClean="0"/>
          </a:p>
          <a:p>
            <a:pPr lvl="0" algn="l"/>
            <a:r>
              <a:rPr lang="zh-CN" altLang="zh-CN" b="1" dirty="0" smtClean="0"/>
              <a:t>主要特点是骨组织浓度高</a:t>
            </a:r>
            <a:endParaRPr lang="zh-CN" altLang="zh-CN" dirty="0" smtClean="0"/>
          </a:p>
          <a:p>
            <a:endParaRPr lang="en-US" altLang="zh-CN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052736"/>
            <a:ext cx="2339752" cy="153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五、林可胺类抗生素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44575" y="1196752"/>
            <a:ext cx="7343775" cy="5040560"/>
          </a:xfrm>
        </p:spPr>
        <p:txBody>
          <a:bodyPr/>
          <a:lstStyle/>
          <a:p>
            <a:r>
              <a:rPr lang="zh-CN" altLang="zh-CN" b="1" dirty="0" smtClean="0">
                <a:solidFill>
                  <a:srgbClr val="FF0000"/>
                </a:solidFill>
              </a:rPr>
              <a:t>克林霉素</a:t>
            </a:r>
            <a:r>
              <a:rPr lang="en-US" altLang="zh-CN" b="1" dirty="0" smtClean="0">
                <a:solidFill>
                  <a:srgbClr val="FF0000"/>
                </a:solidFill>
              </a:rPr>
              <a:t>(</a:t>
            </a:r>
            <a:r>
              <a:rPr lang="en-US" altLang="zh-CN" b="1" dirty="0" err="1" smtClean="0">
                <a:solidFill>
                  <a:srgbClr val="FF0000"/>
                </a:solidFill>
              </a:rPr>
              <a:t>clindamycin</a:t>
            </a:r>
            <a:r>
              <a:rPr lang="en-US" altLang="zh-CN" b="1" dirty="0" smtClean="0">
                <a:solidFill>
                  <a:srgbClr val="FF0000"/>
                </a:solidFill>
              </a:rPr>
              <a:t>)</a:t>
            </a:r>
            <a:endParaRPr lang="zh-CN" altLang="zh-CN" dirty="0" smtClean="0"/>
          </a:p>
          <a:p>
            <a:pPr>
              <a:buNone/>
            </a:pPr>
            <a:r>
              <a:rPr lang="en-US" altLang="zh-CN" b="1" dirty="0" smtClean="0"/>
              <a:t>   </a:t>
            </a:r>
            <a:r>
              <a:rPr lang="zh-CN" altLang="zh-CN" b="1" dirty="0" smtClean="0"/>
              <a:t>又名氯林可霉素、氯洁霉素。</a:t>
            </a:r>
            <a:endParaRPr lang="zh-CN" altLang="zh-CN" dirty="0" smtClean="0"/>
          </a:p>
          <a:p>
            <a:r>
              <a:rPr lang="zh-CN" altLang="zh-CN" b="1" dirty="0" smtClean="0"/>
              <a:t>氯林可霉素为其半合成衍生物。</a:t>
            </a:r>
            <a:endParaRPr lang="zh-CN" altLang="zh-CN" dirty="0" smtClean="0"/>
          </a:p>
          <a:p>
            <a:r>
              <a:rPr lang="en-US" altLang="zh-CN" b="1" dirty="0" smtClean="0"/>
              <a:t>[</a:t>
            </a:r>
            <a:r>
              <a:rPr lang="zh-CN" altLang="zh-CN" b="1" dirty="0" smtClean="0"/>
              <a:t>作用与应用</a:t>
            </a:r>
            <a:r>
              <a:rPr lang="en-US" altLang="zh-CN" b="1" dirty="0" smtClean="0"/>
              <a:t>]</a:t>
            </a:r>
            <a:endParaRPr lang="zh-CN" altLang="zh-CN" dirty="0" smtClean="0"/>
          </a:p>
          <a:p>
            <a:pPr>
              <a:buNone/>
            </a:pPr>
            <a:r>
              <a:rPr lang="en-US" altLang="zh-CN" b="1" dirty="0" smtClean="0"/>
              <a:t>    </a:t>
            </a:r>
            <a:r>
              <a:rPr lang="zh-CN" altLang="zh-CN" b="1" dirty="0" smtClean="0"/>
              <a:t>抗菌作用、应用与林可霉素相同。抗菌效力比林可霉素强</a:t>
            </a:r>
            <a:r>
              <a:rPr lang="en-US" altLang="zh-CN" b="1" dirty="0" smtClean="0"/>
              <a:t>4</a:t>
            </a:r>
            <a:r>
              <a:rPr lang="zh-CN" altLang="zh-CN" b="1" dirty="0" smtClean="0"/>
              <a:t>～</a:t>
            </a:r>
            <a:r>
              <a:rPr lang="en-US" altLang="zh-CN" b="1" dirty="0" smtClean="0"/>
              <a:t>8</a:t>
            </a:r>
            <a:r>
              <a:rPr lang="zh-CN" altLang="zh-CN" b="1" dirty="0" smtClean="0"/>
              <a:t>倍。 </a:t>
            </a:r>
            <a:endParaRPr lang="en-US" altLang="zh-CN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81128"/>
            <a:ext cx="2339752" cy="153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小结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4575" y="1076325"/>
            <a:ext cx="7847905" cy="5248275"/>
          </a:xfrm>
        </p:spPr>
        <p:txBody>
          <a:bodyPr/>
          <a:lstStyle/>
          <a:p>
            <a:r>
              <a:rPr lang="zh-CN" altLang="zh-CN" sz="2800" b="1" dirty="0" smtClean="0"/>
              <a:t>掌握大环内酯类和林可胺类药物的作用特点。</a:t>
            </a:r>
            <a:endParaRPr lang="en-US" altLang="zh-CN" sz="2800" b="1" dirty="0" smtClean="0"/>
          </a:p>
          <a:p>
            <a:r>
              <a:rPr lang="zh-CN" altLang="zh-CN" sz="2800" b="1" dirty="0" smtClean="0"/>
              <a:t>下一讲再见。</a:t>
            </a:r>
            <a:endParaRPr lang="en-US" altLang="zh-CN" sz="2800" b="1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14414" y="642918"/>
            <a:ext cx="1651162" cy="8308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800" b="1" dirty="0">
                <a:ln w="6350">
                  <a:noFill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114425" y="1270000"/>
            <a:ext cx="7026275" cy="4246563"/>
          </a:xfrm>
          <a:custGeom>
            <a:avLst/>
            <a:gdLst>
              <a:gd name="connsiteX0" fmla="*/ 2076450 w 7210425"/>
              <a:gd name="connsiteY0" fmla="*/ 0 h 3076575"/>
              <a:gd name="connsiteX1" fmla="*/ 7210425 w 7210425"/>
              <a:gd name="connsiteY1" fmla="*/ 0 h 3076575"/>
              <a:gd name="connsiteX2" fmla="*/ 7210425 w 7210425"/>
              <a:gd name="connsiteY2" fmla="*/ 3076575 h 3076575"/>
              <a:gd name="connsiteX3" fmla="*/ 0 w 7210425"/>
              <a:gd name="connsiteY3" fmla="*/ 3076575 h 3076575"/>
              <a:gd name="connsiteX4" fmla="*/ 0 w 7210425"/>
              <a:gd name="connsiteY4" fmla="*/ 228600 h 3076575"/>
              <a:gd name="connsiteX5" fmla="*/ 333375 w 7210425"/>
              <a:gd name="connsiteY5" fmla="*/ 228600 h 30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0425" h="3076575">
                <a:moveTo>
                  <a:pt x="2076450" y="0"/>
                </a:moveTo>
                <a:lnTo>
                  <a:pt x="7210425" y="0"/>
                </a:lnTo>
                <a:lnTo>
                  <a:pt x="7210425" y="3076575"/>
                </a:lnTo>
                <a:lnTo>
                  <a:pt x="0" y="3076575"/>
                </a:lnTo>
                <a:lnTo>
                  <a:pt x="0" y="228600"/>
                </a:lnTo>
                <a:lnTo>
                  <a:pt x="333375" y="228600"/>
                </a:lnTo>
              </a:path>
            </a:pathLst>
          </a:cu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03350" y="1700213"/>
            <a:ext cx="6213475" cy="181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just" eaLnBrk="1" hangingPunct="1">
              <a:buFont typeface="Arial" pitchFamily="34" charset="0"/>
              <a:buNone/>
            </a:pPr>
            <a:r>
              <a:rPr lang="zh-CN" altLang="zh-CN" sz="2800" b="1" dirty="0" smtClean="0"/>
              <a:t>同学们好！前面我们学习了</a:t>
            </a:r>
            <a:r>
              <a:rPr lang="en-US" altLang="zh-CN" sz="2800" b="1" dirty="0" smtClean="0"/>
              <a:t>β-</a:t>
            </a:r>
            <a:r>
              <a:rPr lang="en-US" altLang="zh-CN" sz="2800" b="1" dirty="0" err="1" smtClean="0"/>
              <a:t>内酰胺类抗生素</a:t>
            </a:r>
            <a:r>
              <a:rPr lang="zh-CN" altLang="zh-CN" sz="2800" b="1" dirty="0" smtClean="0"/>
              <a:t>，今天学习大环内酯类和林可胺类，本类药物和青霉素抗菌谱相似 ，但作用机理不同。</a:t>
            </a:r>
            <a:endParaRPr lang="zh-CN" altLang="en-US" sz="20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8" name="AutoShape 8" descr="http://img4.imgtn.bdimg.com/it/u=3307072927,271997487&amp;fm=27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30" name="AutoShape 10" descr="http://img4.imgtn.bdimg.com/it/u=3307072927,271997487&amp;fm=27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32" name="AutoShape 12" descr="http://img4.imgtn.bdimg.com/it/u=3307072927,271997487&amp;fm=27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437112"/>
            <a:ext cx="1856124" cy="1518813"/>
          </a:xfrm>
          <a:prstGeom prst="rect">
            <a:avLst/>
          </a:prstGeom>
          <a:noFill/>
          <a:ln w="19050" cap="flat" cmpd="sng">
            <a:noFill/>
            <a:prstDash val="sysDot"/>
            <a:miter lim="800000"/>
            <a:headEnd type="none" w="med" len="med"/>
            <a:tailEnd type="none" w="med" len="med"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49080"/>
            <a:ext cx="306361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1" grpId="0" animBg="1" autoUpdateAnimBg="0"/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0" y="257175"/>
            <a:ext cx="901700" cy="833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1" hangingPunct="1">
              <a:buFont typeface="Arial" pitchFamily="34" charset="0"/>
              <a:buNone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449263" y="339725"/>
            <a:ext cx="398462" cy="668338"/>
          </a:xfrm>
          <a:custGeom>
            <a:avLst/>
            <a:gdLst>
              <a:gd name="T0" fmla="*/ 2147483647 w 1173"/>
              <a:gd name="T1" fmla="*/ 2147483647 h 1472"/>
              <a:gd name="T2" fmla="*/ 2147483647 w 1173"/>
              <a:gd name="T3" fmla="*/ 2147483647 h 1472"/>
              <a:gd name="T4" fmla="*/ 2147483647 w 1173"/>
              <a:gd name="T5" fmla="*/ 2147483647 h 1472"/>
              <a:gd name="T6" fmla="*/ 2147483647 w 1173"/>
              <a:gd name="T7" fmla="*/ 2147483647 h 1472"/>
              <a:gd name="T8" fmla="*/ 2147483647 w 1173"/>
              <a:gd name="T9" fmla="*/ 2147483647 h 1472"/>
              <a:gd name="T10" fmla="*/ 2147483647 w 1173"/>
              <a:gd name="T11" fmla="*/ 2147483647 h 1472"/>
              <a:gd name="T12" fmla="*/ 0 w 1173"/>
              <a:gd name="T13" fmla="*/ 2147483647 h 1472"/>
              <a:gd name="T14" fmla="*/ 2147483647 w 1173"/>
              <a:gd name="T15" fmla="*/ 2147483647 h 1472"/>
              <a:gd name="T16" fmla="*/ 2147483647 w 1173"/>
              <a:gd name="T17" fmla="*/ 2147483647 h 1472"/>
              <a:gd name="T18" fmla="*/ 2147483647 w 1173"/>
              <a:gd name="T19" fmla="*/ 2147483647 h 1472"/>
              <a:gd name="T20" fmla="*/ 2147483647 w 1173"/>
              <a:gd name="T21" fmla="*/ 2147483647 h 1472"/>
              <a:gd name="T22" fmla="*/ 2147483647 w 1173"/>
              <a:gd name="T23" fmla="*/ 2147483647 h 1472"/>
              <a:gd name="T24" fmla="*/ 2147483647 w 1173"/>
              <a:gd name="T25" fmla="*/ 2147483647 h 1472"/>
              <a:gd name="T26" fmla="*/ 2147483647 w 1173"/>
              <a:gd name="T27" fmla="*/ 2147483647 h 1472"/>
              <a:gd name="T28" fmla="*/ 2147483647 w 1173"/>
              <a:gd name="T29" fmla="*/ 2147483647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73"/>
              <a:gd name="T46" fmla="*/ 0 h 1472"/>
              <a:gd name="T47" fmla="*/ 1173 w 1173"/>
              <a:gd name="T48" fmla="*/ 1472 h 14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endParaRPr lang="zh-CN" altLang="en-US"/>
          </a:p>
        </p:txBody>
      </p:sp>
      <p:sp>
        <p:nvSpPr>
          <p:cNvPr id="28" name="Freeform 7"/>
          <p:cNvSpPr>
            <a:spLocks noEditPoints="1"/>
          </p:cNvSpPr>
          <p:nvPr/>
        </p:nvSpPr>
        <p:spPr bwMode="auto">
          <a:xfrm>
            <a:off x="1130300" y="852488"/>
            <a:ext cx="742950" cy="201612"/>
          </a:xfrm>
          <a:custGeom>
            <a:avLst/>
            <a:gdLst>
              <a:gd name="T0" fmla="*/ 2147483647 w 2195"/>
              <a:gd name="T1" fmla="*/ 2147483647 h 445"/>
              <a:gd name="T2" fmla="*/ 2147483647 w 2195"/>
              <a:gd name="T3" fmla="*/ 2147483647 h 445"/>
              <a:gd name="T4" fmla="*/ 2147483647 w 2195"/>
              <a:gd name="T5" fmla="*/ 2147483647 h 445"/>
              <a:gd name="T6" fmla="*/ 2147483647 w 2195"/>
              <a:gd name="T7" fmla="*/ 2147483647 h 445"/>
              <a:gd name="T8" fmla="*/ 2147483647 w 2195"/>
              <a:gd name="T9" fmla="*/ 2147483647 h 445"/>
              <a:gd name="T10" fmla="*/ 2147483647 w 2195"/>
              <a:gd name="T11" fmla="*/ 2147483647 h 445"/>
              <a:gd name="T12" fmla="*/ 2147483647 w 2195"/>
              <a:gd name="T13" fmla="*/ 2147483647 h 445"/>
              <a:gd name="T14" fmla="*/ 2147483647 w 2195"/>
              <a:gd name="T15" fmla="*/ 2147483647 h 445"/>
              <a:gd name="T16" fmla="*/ 2147483647 w 2195"/>
              <a:gd name="T17" fmla="*/ 2147483647 h 445"/>
              <a:gd name="T18" fmla="*/ 2147483647 w 2195"/>
              <a:gd name="T19" fmla="*/ 2147483647 h 445"/>
              <a:gd name="T20" fmla="*/ 2147483647 w 2195"/>
              <a:gd name="T21" fmla="*/ 2147483647 h 445"/>
              <a:gd name="T22" fmla="*/ 2147483647 w 2195"/>
              <a:gd name="T23" fmla="*/ 2147483647 h 445"/>
              <a:gd name="T24" fmla="*/ 2147483647 w 2195"/>
              <a:gd name="T25" fmla="*/ 2147483647 h 445"/>
              <a:gd name="T26" fmla="*/ 2147483647 w 2195"/>
              <a:gd name="T27" fmla="*/ 2147483647 h 445"/>
              <a:gd name="T28" fmla="*/ 2147483647 w 2195"/>
              <a:gd name="T29" fmla="*/ 2147483647 h 445"/>
              <a:gd name="T30" fmla="*/ 2147483647 w 2195"/>
              <a:gd name="T31" fmla="*/ 2147483647 h 445"/>
              <a:gd name="T32" fmla="*/ 2147483647 w 2195"/>
              <a:gd name="T33" fmla="*/ 2147483647 h 445"/>
              <a:gd name="T34" fmla="*/ 2147483647 w 2195"/>
              <a:gd name="T35" fmla="*/ 2147483647 h 445"/>
              <a:gd name="T36" fmla="*/ 2147483647 w 2195"/>
              <a:gd name="T37" fmla="*/ 2147483647 h 445"/>
              <a:gd name="T38" fmla="*/ 2147483647 w 2195"/>
              <a:gd name="T39" fmla="*/ 2147483647 h 445"/>
              <a:gd name="T40" fmla="*/ 2147483647 w 2195"/>
              <a:gd name="T41" fmla="*/ 2147483647 h 445"/>
              <a:gd name="T42" fmla="*/ 2147483647 w 2195"/>
              <a:gd name="T43" fmla="*/ 2147483647 h 445"/>
              <a:gd name="T44" fmla="*/ 2147483647 w 2195"/>
              <a:gd name="T45" fmla="*/ 2147483647 h 445"/>
              <a:gd name="T46" fmla="*/ 2147483647 w 2195"/>
              <a:gd name="T47" fmla="*/ 2147483647 h 445"/>
              <a:gd name="T48" fmla="*/ 2147483647 w 2195"/>
              <a:gd name="T49" fmla="*/ 2147483647 h 445"/>
              <a:gd name="T50" fmla="*/ 2147483647 w 2195"/>
              <a:gd name="T51" fmla="*/ 2147483647 h 445"/>
              <a:gd name="T52" fmla="*/ 2147483647 w 2195"/>
              <a:gd name="T53" fmla="*/ 2147483647 h 445"/>
              <a:gd name="T54" fmla="*/ 2147483647 w 2195"/>
              <a:gd name="T55" fmla="*/ 2147483647 h 445"/>
              <a:gd name="T56" fmla="*/ 2147483647 w 2195"/>
              <a:gd name="T57" fmla="*/ 2147483647 h 445"/>
              <a:gd name="T58" fmla="*/ 2147483647 w 2195"/>
              <a:gd name="T59" fmla="*/ 2147483647 h 445"/>
              <a:gd name="T60" fmla="*/ 2147483647 w 2195"/>
              <a:gd name="T61" fmla="*/ 2147483647 h 445"/>
              <a:gd name="T62" fmla="*/ 2147483647 w 2195"/>
              <a:gd name="T63" fmla="*/ 2147483647 h 445"/>
              <a:gd name="T64" fmla="*/ 2147483647 w 2195"/>
              <a:gd name="T65" fmla="*/ 2147483647 h 445"/>
              <a:gd name="T66" fmla="*/ 2147483647 w 2195"/>
              <a:gd name="T67" fmla="*/ 2147483647 h 445"/>
              <a:gd name="T68" fmla="*/ 2147483647 w 2195"/>
              <a:gd name="T69" fmla="*/ 2147483647 h 445"/>
              <a:gd name="T70" fmla="*/ 2147483647 w 2195"/>
              <a:gd name="T71" fmla="*/ 2147483647 h 445"/>
              <a:gd name="T72" fmla="*/ 2147483647 w 2195"/>
              <a:gd name="T73" fmla="*/ 2147483647 h 445"/>
              <a:gd name="T74" fmla="*/ 2147483647 w 2195"/>
              <a:gd name="T75" fmla="*/ 2147483647 h 445"/>
              <a:gd name="T76" fmla="*/ 2147483647 w 2195"/>
              <a:gd name="T77" fmla="*/ 2147483647 h 445"/>
              <a:gd name="T78" fmla="*/ 2147483647 w 2195"/>
              <a:gd name="T79" fmla="*/ 2147483647 h 445"/>
              <a:gd name="T80" fmla="*/ 2147483647 w 2195"/>
              <a:gd name="T81" fmla="*/ 2147483647 h 445"/>
              <a:gd name="T82" fmla="*/ 2147483647 w 2195"/>
              <a:gd name="T83" fmla="*/ 2147483647 h 445"/>
              <a:gd name="T84" fmla="*/ 2147483647 w 2195"/>
              <a:gd name="T85" fmla="*/ 2147483647 h 445"/>
              <a:gd name="T86" fmla="*/ 2147483647 w 2195"/>
              <a:gd name="T87" fmla="*/ 2147483647 h 445"/>
              <a:gd name="T88" fmla="*/ 2147483647 w 2195"/>
              <a:gd name="T89" fmla="*/ 2147483647 h 445"/>
              <a:gd name="T90" fmla="*/ 2147483647 w 2195"/>
              <a:gd name="T91" fmla="*/ 2147483647 h 445"/>
              <a:gd name="T92" fmla="*/ 2147483647 w 2195"/>
              <a:gd name="T93" fmla="*/ 2147483647 h 445"/>
              <a:gd name="T94" fmla="*/ 2147483647 w 2195"/>
              <a:gd name="T95" fmla="*/ 2147483647 h 445"/>
              <a:gd name="T96" fmla="*/ 2147483647 w 2195"/>
              <a:gd name="T97" fmla="*/ 2147483647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95"/>
              <a:gd name="T148" fmla="*/ 0 h 445"/>
              <a:gd name="T149" fmla="*/ 2195 w 2195"/>
              <a:gd name="T150" fmla="*/ 445 h 44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endParaRPr lang="zh-CN" altLang="en-US"/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1158875" y="317500"/>
            <a:ext cx="714375" cy="447675"/>
          </a:xfrm>
          <a:custGeom>
            <a:avLst/>
            <a:gdLst>
              <a:gd name="T0" fmla="*/ 2147483647 w 2109"/>
              <a:gd name="T1" fmla="*/ 0 h 986"/>
              <a:gd name="T2" fmla="*/ 2147483647 w 2109"/>
              <a:gd name="T3" fmla="*/ 2147483647 h 986"/>
              <a:gd name="T4" fmla="*/ 2147483647 w 2109"/>
              <a:gd name="T5" fmla="*/ 2147483647 h 986"/>
              <a:gd name="T6" fmla="*/ 0 w 2109"/>
              <a:gd name="T7" fmla="*/ 2147483647 h 986"/>
              <a:gd name="T8" fmla="*/ 2147483647 w 2109"/>
              <a:gd name="T9" fmla="*/ 2147483647 h 986"/>
              <a:gd name="T10" fmla="*/ 2147483647 w 2109"/>
              <a:gd name="T11" fmla="*/ 2147483647 h 986"/>
              <a:gd name="T12" fmla="*/ 2147483647 w 2109"/>
              <a:gd name="T13" fmla="*/ 2147483647 h 986"/>
              <a:gd name="T14" fmla="*/ 2147483647 w 2109"/>
              <a:gd name="T15" fmla="*/ 2147483647 h 986"/>
              <a:gd name="T16" fmla="*/ 2147483647 w 2109"/>
              <a:gd name="T17" fmla="*/ 2147483647 h 986"/>
              <a:gd name="T18" fmla="*/ 2147483647 w 2109"/>
              <a:gd name="T19" fmla="*/ 2147483647 h 986"/>
              <a:gd name="T20" fmla="*/ 2147483647 w 2109"/>
              <a:gd name="T21" fmla="*/ 2147483647 h 986"/>
              <a:gd name="T22" fmla="*/ 2147483647 w 2109"/>
              <a:gd name="T23" fmla="*/ 2147483647 h 986"/>
              <a:gd name="T24" fmla="*/ 2147483647 w 2109"/>
              <a:gd name="T25" fmla="*/ 2147483647 h 986"/>
              <a:gd name="T26" fmla="*/ 2147483647 w 2109"/>
              <a:gd name="T27" fmla="*/ 2147483647 h 986"/>
              <a:gd name="T28" fmla="*/ 2147483647 w 2109"/>
              <a:gd name="T29" fmla="*/ 2147483647 h 986"/>
              <a:gd name="T30" fmla="*/ 2147483647 w 2109"/>
              <a:gd name="T31" fmla="*/ 2147483647 h 986"/>
              <a:gd name="T32" fmla="*/ 2147483647 w 2109"/>
              <a:gd name="T33" fmla="*/ 2147483647 h 986"/>
              <a:gd name="T34" fmla="*/ 2147483647 w 2109"/>
              <a:gd name="T35" fmla="*/ 2147483647 h 986"/>
              <a:gd name="T36" fmla="*/ 2147483647 w 2109"/>
              <a:gd name="T37" fmla="*/ 2147483647 h 986"/>
              <a:gd name="T38" fmla="*/ 2147483647 w 2109"/>
              <a:gd name="T39" fmla="*/ 2147483647 h 986"/>
              <a:gd name="T40" fmla="*/ 2147483647 w 2109"/>
              <a:gd name="T41" fmla="*/ 2147483647 h 986"/>
              <a:gd name="T42" fmla="*/ 2147483647 w 2109"/>
              <a:gd name="T43" fmla="*/ 2147483647 h 986"/>
              <a:gd name="T44" fmla="*/ 2147483647 w 2109"/>
              <a:gd name="T45" fmla="*/ 2147483647 h 986"/>
              <a:gd name="T46" fmla="*/ 2147483647 w 2109"/>
              <a:gd name="T47" fmla="*/ 2147483647 h 986"/>
              <a:gd name="T48" fmla="*/ 2147483647 w 2109"/>
              <a:gd name="T49" fmla="*/ 2147483647 h 986"/>
              <a:gd name="T50" fmla="*/ 2147483647 w 2109"/>
              <a:gd name="T51" fmla="*/ 2147483647 h 986"/>
              <a:gd name="T52" fmla="*/ 2147483647 w 2109"/>
              <a:gd name="T53" fmla="*/ 2147483647 h 986"/>
              <a:gd name="T54" fmla="*/ 2147483647 w 2109"/>
              <a:gd name="T55" fmla="*/ 2147483647 h 986"/>
              <a:gd name="T56" fmla="*/ 2147483647 w 2109"/>
              <a:gd name="T57" fmla="*/ 2147483647 h 986"/>
              <a:gd name="T58" fmla="*/ 2147483647 w 2109"/>
              <a:gd name="T59" fmla="*/ 2147483647 h 986"/>
              <a:gd name="T60" fmla="*/ 2147483647 w 2109"/>
              <a:gd name="T61" fmla="*/ 2147483647 h 986"/>
              <a:gd name="T62" fmla="*/ 2147483647 w 2109"/>
              <a:gd name="T63" fmla="*/ 2147483647 h 986"/>
              <a:gd name="T64" fmla="*/ 2147483647 w 2109"/>
              <a:gd name="T65" fmla="*/ 2147483647 h 986"/>
              <a:gd name="T66" fmla="*/ 2147483647 w 2109"/>
              <a:gd name="T67" fmla="*/ 2147483647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09"/>
              <a:gd name="T103" fmla="*/ 0 h 986"/>
              <a:gd name="T104" fmla="*/ 2109 w 2109"/>
              <a:gd name="T105" fmla="*/ 986 h 98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endParaRPr lang="zh-CN" altLang="en-US"/>
          </a:p>
        </p:txBody>
      </p:sp>
      <p:sp>
        <p:nvSpPr>
          <p:cNvPr id="6150" name="矩形 2"/>
          <p:cNvSpPr>
            <a:spLocks noChangeArrowheads="1"/>
          </p:cNvSpPr>
          <p:nvPr/>
        </p:nvSpPr>
        <p:spPr bwMode="auto">
          <a:xfrm>
            <a:off x="0" y="6757988"/>
            <a:ext cx="9144000" cy="100012"/>
          </a:xfrm>
          <a:prstGeom prst="rect">
            <a:avLst/>
          </a:prstGeom>
          <a:solidFill>
            <a:srgbClr val="0A97A6"/>
          </a:solidFill>
          <a:ln w="9525" algn="ctr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defTabSz="912813" eaLnBrk="1" hangingPunct="1">
              <a:buFont typeface="Arial" pitchFamily="34" charset="0"/>
              <a:buNone/>
            </a:pPr>
            <a:endParaRPr lang="zh-CN" altLang="en-US" sz="1700">
              <a:ea typeface="宋体" pitchFamily="2" charset="-122"/>
            </a:endParaRPr>
          </a:p>
        </p:txBody>
      </p:sp>
      <p:sp>
        <p:nvSpPr>
          <p:cNvPr id="30" name="对角圆角矩形 29"/>
          <p:cNvSpPr/>
          <p:nvPr/>
        </p:nvSpPr>
        <p:spPr>
          <a:xfrm>
            <a:off x="1692275" y="1341438"/>
            <a:ext cx="6768157" cy="596900"/>
          </a:xfrm>
          <a:prstGeom prst="round2DiagRect">
            <a:avLst/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1691680" y="1412776"/>
            <a:ext cx="6768752" cy="54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6856" tIns="58428" rIns="116856" bIns="58428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第十二章六讲：大环内酯类和林可霉素</a:t>
            </a:r>
            <a:endParaRPr lang="zh-CN" altLang="en-US" sz="2800" dirty="0">
              <a:ea typeface="宋体" pitchFamily="2" charset="-122"/>
              <a:sym typeface="Arial" pitchFamily="34" charset="0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1619672" y="2420888"/>
            <a:ext cx="5544616" cy="227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6856" tIns="58428" rIns="116856" bIns="58428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一、</a:t>
            </a:r>
            <a:r>
              <a:rPr lang="zh-CN" altLang="zh-CN" sz="2800" b="1" dirty="0" smtClean="0"/>
              <a:t>大环内酯类结构特点 </a:t>
            </a:r>
            <a:endParaRPr lang="en-US" altLang="zh-CN" sz="2800" b="1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zh-CN" sz="2800" b="1" dirty="0" smtClean="0"/>
              <a:t>二、大环内酯类药物共同特点</a:t>
            </a:r>
            <a:endParaRPr lang="en-US" altLang="zh-CN" sz="2800" b="1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zh-CN" sz="2800" b="1" dirty="0" smtClean="0"/>
              <a:t>三、作用机理与耐药机制</a:t>
            </a:r>
            <a:endParaRPr lang="en-US" altLang="zh-CN" sz="2800" b="1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zh-CN" sz="2800" b="1" dirty="0" smtClean="0"/>
              <a:t>四、大环内酯类常用药物</a:t>
            </a:r>
            <a:endParaRPr lang="en-US" altLang="zh-CN" sz="2800" b="1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zh-CN" sz="2800" b="1" dirty="0" smtClean="0"/>
              <a:t>五、林可胺类</a:t>
            </a:r>
            <a:endParaRPr lang="en-US" altLang="zh-CN" sz="2700" b="1" dirty="0" smtClean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 advTm="995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3" grpId="0" build="allAtOnce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1115616" y="4365104"/>
            <a:ext cx="748883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zh-CN" altLang="en-US" sz="2400" b="1" dirty="0" smtClean="0">
                <a:ea typeface="仿宋_GB2312" pitchFamily="49" charset="-122"/>
              </a:rPr>
              <a:t>大环内酯类系一族由</a:t>
            </a:r>
            <a:r>
              <a:rPr kumimoji="1" lang="en-US" altLang="zh-CN" sz="2400" b="1" dirty="0" smtClean="0">
                <a:solidFill>
                  <a:srgbClr val="FF0000"/>
                </a:solidFill>
                <a:ea typeface="仿宋_GB2312" pitchFamily="49" charset="-122"/>
              </a:rPr>
              <a:t>12</a:t>
            </a:r>
            <a:r>
              <a:rPr kumimoji="1" lang="zh-CN" altLang="en-US" sz="2400" b="1" dirty="0" smtClean="0">
                <a:solidFill>
                  <a:srgbClr val="FF0000"/>
                </a:solidFill>
                <a:ea typeface="仿宋_GB2312" pitchFamily="49" charset="-122"/>
              </a:rPr>
              <a:t>～</a:t>
            </a:r>
            <a:r>
              <a:rPr kumimoji="1" lang="en-US" altLang="zh-CN" sz="2400" b="1" dirty="0" smtClean="0">
                <a:solidFill>
                  <a:srgbClr val="FF0000"/>
                </a:solidFill>
                <a:ea typeface="仿宋_GB2312" pitchFamily="49" charset="-122"/>
              </a:rPr>
              <a:t>16</a:t>
            </a:r>
            <a:r>
              <a:rPr kumimoji="1" lang="zh-CN" altLang="en-US" sz="2400" b="1" dirty="0" smtClean="0">
                <a:ea typeface="仿宋_GB2312" pitchFamily="49" charset="-122"/>
              </a:rPr>
              <a:t>个碳骨架的</a:t>
            </a:r>
            <a:r>
              <a:rPr kumimoji="1" lang="zh-CN" altLang="en-US" sz="2400" b="1" dirty="0" smtClean="0">
                <a:solidFill>
                  <a:srgbClr val="FF0000"/>
                </a:solidFill>
                <a:ea typeface="仿宋_GB2312" pitchFamily="49" charset="-122"/>
              </a:rPr>
              <a:t>大内酯环</a:t>
            </a:r>
            <a:r>
              <a:rPr kumimoji="1" lang="zh-CN" altLang="en-US" sz="2400" b="1" dirty="0" smtClean="0">
                <a:ea typeface="仿宋_GB2312" pitchFamily="49" charset="-122"/>
              </a:rPr>
              <a:t>及</a:t>
            </a:r>
            <a:r>
              <a:rPr kumimoji="1" lang="zh-CN" altLang="en-US" sz="2400" b="1" dirty="0" smtClean="0">
                <a:solidFill>
                  <a:srgbClr val="FF0000"/>
                </a:solidFill>
                <a:ea typeface="仿宋_GB2312" pitchFamily="49" charset="-122"/>
              </a:rPr>
              <a:t>配</a:t>
            </a:r>
            <a:endParaRPr kumimoji="1" lang="en-US" altLang="zh-CN" sz="2400" b="1" dirty="0" smtClean="0">
              <a:solidFill>
                <a:srgbClr val="FF0000"/>
              </a:solidFill>
              <a:ea typeface="仿宋_GB2312" pitchFamily="49" charset="-122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zh-CN" altLang="en-US" sz="2400" b="1" dirty="0" smtClean="0">
                <a:solidFill>
                  <a:srgbClr val="FF0000"/>
                </a:solidFill>
                <a:ea typeface="仿宋_GB2312" pitchFamily="49" charset="-122"/>
              </a:rPr>
              <a:t>糖体</a:t>
            </a:r>
            <a:r>
              <a:rPr kumimoji="1" lang="zh-CN" altLang="en-US" sz="2400" b="1" dirty="0" smtClean="0">
                <a:ea typeface="仿宋_GB2312" pitchFamily="49" charset="-122"/>
              </a:rPr>
              <a:t>组成的抗生素，兽医临床主要有：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zh-CN" altLang="en-US" sz="2400" b="1" dirty="0" smtClean="0">
                <a:ea typeface="仿宋_GB2312" pitchFamily="49" charset="-122"/>
              </a:rPr>
              <a:t>       </a:t>
            </a:r>
            <a:r>
              <a:rPr kumimoji="1" lang="zh-CN" altLang="en-US" sz="2400" b="1" dirty="0" smtClean="0">
                <a:solidFill>
                  <a:srgbClr val="CC0066"/>
                </a:solidFill>
                <a:ea typeface="仿宋_GB2312" pitchFamily="49" charset="-122"/>
              </a:rPr>
              <a:t>红霉素、     泰乐菌素、    替米考星、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zh-CN" altLang="en-US" sz="2400" b="1" dirty="0" smtClean="0">
                <a:solidFill>
                  <a:srgbClr val="CC0066"/>
                </a:solidFill>
                <a:ea typeface="仿宋_GB2312" pitchFamily="49" charset="-122"/>
              </a:rPr>
              <a:t>       吉他霉素、 螺旋霉素、    竹桃霉素</a:t>
            </a:r>
            <a:r>
              <a:rPr kumimoji="1" lang="zh-CN" altLang="en-US" sz="2400" b="1" dirty="0" smtClean="0">
                <a:ea typeface="仿宋_GB2312" pitchFamily="49" charset="-122"/>
              </a:rPr>
              <a:t>等。</a:t>
            </a:r>
            <a:endParaRPr kumimoji="1" lang="zh-CN" altLang="en-US" sz="2400" b="1" dirty="0">
              <a:ea typeface="仿宋_GB2312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4046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ea typeface="+mn-ea"/>
              </a:rPr>
              <a:t>一、结构特点</a:t>
            </a:r>
            <a:endParaRPr lang="zh-CN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6"/>
            <a:ext cx="42100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115616" y="404813"/>
            <a:ext cx="6336703" cy="648512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 dirty="0" smtClean="0">
                <a:solidFill>
                  <a:schemeClr val="bg1"/>
                </a:solidFill>
                <a:latin typeface="+mn-ea"/>
                <a:ea typeface="+mn-ea"/>
              </a:rPr>
              <a:t>二、大环内酯类药物共同特点</a:t>
            </a:r>
            <a:endParaRPr lang="zh-CN" altLang="en-US" sz="3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5656" y="1340768"/>
            <a:ext cx="69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/>
              <a:t>①抗菌谱窄，比青霉素略广，为生长期抑菌剂。</a:t>
            </a:r>
            <a:endParaRPr lang="zh-CN" altLang="zh-CN" sz="2000" dirty="0" smtClean="0"/>
          </a:p>
          <a:p>
            <a:r>
              <a:rPr lang="zh-CN" altLang="zh-CN" sz="2000" b="1" dirty="0" smtClean="0"/>
              <a:t>②细菌对本类各药间有不完全交叉耐药性；</a:t>
            </a:r>
            <a:endParaRPr lang="zh-CN" altLang="zh-CN" sz="2000" dirty="0" smtClean="0"/>
          </a:p>
          <a:p>
            <a:r>
              <a:rPr lang="zh-CN" altLang="zh-CN" sz="2000" b="1" dirty="0" smtClean="0"/>
              <a:t>③在碱性环境中抗菌活性较强，治疗尿路感染时常需碱化尿液；</a:t>
            </a:r>
            <a:endParaRPr lang="zh-CN" altLang="zh-CN" sz="2000" dirty="0" smtClean="0"/>
          </a:p>
          <a:p>
            <a:r>
              <a:rPr lang="zh-CN" altLang="zh-CN" sz="2000" b="1" dirty="0" smtClean="0"/>
              <a:t>④口服后不耐酸，酯化衍生物可增加口服吸收；</a:t>
            </a:r>
            <a:endParaRPr lang="zh-CN" altLang="zh-CN" sz="2000" dirty="0" smtClean="0"/>
          </a:p>
          <a:p>
            <a:r>
              <a:rPr lang="zh-CN" altLang="zh-CN" sz="2000" b="1" dirty="0" smtClean="0"/>
              <a:t>⑤血药浓度低，组织中浓度相对较高，痰、皮下组织及胆汁中明显超过血药浓度；</a:t>
            </a:r>
            <a:endParaRPr lang="en-US" altLang="zh-CN" sz="2000" b="1" dirty="0" smtClean="0"/>
          </a:p>
          <a:p>
            <a:r>
              <a:rPr lang="zh-CN" altLang="zh-CN" sz="2000" b="1" dirty="0" smtClean="0"/>
              <a:t>⑥主要经胆汁排泄，进行肝肠循环；</a:t>
            </a:r>
            <a:endParaRPr lang="en-US" altLang="zh-CN" sz="2000" b="1" dirty="0" smtClean="0"/>
          </a:p>
          <a:p>
            <a:r>
              <a:rPr lang="zh-CN" altLang="zh-CN" sz="2000" b="1" dirty="0" smtClean="0"/>
              <a:t>⑦毒性低微。</a:t>
            </a:r>
            <a:endParaRPr lang="zh-CN" altLang="zh-CN" sz="2000" dirty="0" smtClean="0"/>
          </a:p>
          <a:p>
            <a:r>
              <a:rPr lang="zh-CN" altLang="zh-CN" sz="2000" b="1" dirty="0" smtClean="0"/>
              <a:t>⑧犬猫慎用。</a:t>
            </a:r>
            <a:endParaRPr lang="zh-CN" altLang="en-US" sz="2000" b="1" dirty="0" smtClean="0">
              <a:solidFill>
                <a:schemeClr val="accent4"/>
              </a:solidFill>
              <a:ea typeface="仿宋_GB2312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861048"/>
            <a:ext cx="2736304" cy="235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288925" y="122238"/>
            <a:ext cx="184150" cy="519112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SzTx/>
            </a:pPr>
            <a:endParaRPr kumimoji="0" lang="zh-CN" altLang="zh-CN" sz="1800">
              <a:latin typeface="Arial" pitchFamily="34" charset="0"/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533400" y="615950"/>
            <a:ext cx="6103938" cy="690563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40000"/>
              </a:lnSpc>
              <a:spcBef>
                <a:spcPct val="0"/>
              </a:spcBef>
              <a:buSzTx/>
            </a:pPr>
            <a:r>
              <a:rPr kumimoji="0" lang="en-US" altLang="zh-CN" sz="2800" b="1">
                <a:solidFill>
                  <a:schemeClr val="bg1"/>
                </a:solidFill>
                <a:ea typeface=""/>
                <a:cs typeface=""/>
              </a:rPr>
              <a:t>   </a:t>
            </a:r>
            <a:endParaRPr kumimoji="0" lang="en-US" altLang="zh-CN" sz="1800">
              <a:latin typeface="Arial" pitchFamily="34" charset="0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1043608" y="2852737"/>
            <a:ext cx="7881664" cy="884436"/>
            <a:chOff x="1043608" y="2852737"/>
            <a:chExt cx="7881664" cy="884436"/>
          </a:xfrm>
        </p:grpSpPr>
        <p:sp>
          <p:nvSpPr>
            <p:cNvPr id="154629" name="Text Box 5"/>
            <p:cNvSpPr txBox="1">
              <a:spLocks noChangeArrowheads="1"/>
            </p:cNvSpPr>
            <p:nvPr/>
          </p:nvSpPr>
          <p:spPr bwMode="auto">
            <a:xfrm>
              <a:off x="1043608" y="2852936"/>
              <a:ext cx="3124200" cy="884237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  <a:buSzTx/>
              </a:pPr>
              <a:r>
                <a:rPr kumimoji="0" lang="en-US" altLang="zh-CN" sz="2800" b="1" dirty="0">
                  <a:solidFill>
                    <a:srgbClr val="0033CC"/>
                  </a:solidFill>
                  <a:ea typeface=""/>
                  <a:cs typeface=""/>
                </a:rPr>
                <a:t>    </a:t>
              </a:r>
              <a:r>
                <a:rPr kumimoji="0" lang="zh-CN" altLang="en-US" sz="2400" dirty="0">
                  <a:solidFill>
                    <a:srgbClr val="0033CC"/>
                  </a:solidFill>
                  <a:latin typeface="黑体" pitchFamily="49" charset="-122"/>
                  <a:ea typeface="黑体" pitchFamily="49" charset="-122"/>
                </a:rPr>
                <a:t>与</a:t>
              </a:r>
              <a:r>
                <a:rPr kumimoji="0" lang="en-US" altLang="zh-CN" sz="2400" dirty="0">
                  <a:solidFill>
                    <a:srgbClr val="0033CC"/>
                  </a:solidFill>
                  <a:latin typeface="黑体" pitchFamily="49" charset="-122"/>
                  <a:ea typeface="黑体" pitchFamily="49" charset="-122"/>
                </a:rPr>
                <a:t>50S</a:t>
              </a:r>
              <a:r>
                <a:rPr kumimoji="0" lang="zh-CN" altLang="en-US" sz="2400" dirty="0">
                  <a:solidFill>
                    <a:srgbClr val="0033CC"/>
                  </a:solidFill>
                  <a:latin typeface="黑体" pitchFamily="49" charset="-122"/>
                  <a:ea typeface="黑体" pitchFamily="49" charset="-122"/>
                </a:rPr>
                <a:t>亚基结合 </a:t>
              </a:r>
            </a:p>
            <a:p>
              <a:pPr algn="l" eaLnBrk="0" hangingPunct="0">
                <a:spcBef>
                  <a:spcPct val="0"/>
                </a:spcBef>
                <a:buSzTx/>
              </a:pPr>
              <a:r>
                <a:rPr kumimoji="0" lang="zh-CN" altLang="en-US" sz="2400" dirty="0">
                  <a:solidFill>
                    <a:srgbClr val="0033CC"/>
                  </a:solidFill>
                  <a:latin typeface="黑体" pitchFamily="49" charset="-122"/>
                  <a:ea typeface="黑体" pitchFamily="49" charset="-122"/>
                </a:rPr>
                <a:t>抑制肽酰基转移酶</a:t>
              </a:r>
              <a:endParaRPr kumimoji="0" lang="zh-CN" altLang="en-US" sz="18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492500" y="2852737"/>
              <a:ext cx="3998913" cy="884238"/>
              <a:chOff x="2248" y="1791"/>
              <a:chExt cx="2519" cy="557"/>
            </a:xfrm>
          </p:grpSpPr>
          <p:sp>
            <p:nvSpPr>
              <p:cNvPr id="154633" name="Text Box 8"/>
              <p:cNvSpPr txBox="1">
                <a:spLocks noChangeArrowheads="1"/>
              </p:cNvSpPr>
              <p:nvPr/>
            </p:nvSpPr>
            <p:spPr bwMode="auto">
              <a:xfrm>
                <a:off x="2248" y="1836"/>
                <a:ext cx="775" cy="365"/>
              </a:xfrm>
              <a:prstGeom prst="rect">
                <a:avLst/>
              </a:prstGeom>
              <a:noFill/>
              <a:ln w="381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  <a:buSzTx/>
                </a:pPr>
                <a:r>
                  <a:rPr kumimoji="0" lang="zh-CN" altLang="en-US" b="1" dirty="0">
                    <a:solidFill>
                      <a:srgbClr val="FF6600"/>
                    </a:solidFill>
                  </a:rPr>
                  <a:t>（</a:t>
                </a:r>
                <a:r>
                  <a:rPr kumimoji="0" lang="en-US" altLang="zh-CN" b="1" dirty="0">
                    <a:solidFill>
                      <a:srgbClr val="FF6600"/>
                    </a:solidFill>
                    <a:ea typeface=""/>
                    <a:cs typeface=""/>
                  </a:rPr>
                  <a:t>-</a:t>
                </a:r>
                <a:r>
                  <a:rPr kumimoji="0" lang="zh-CN" altLang="en-US" b="1" dirty="0">
                    <a:solidFill>
                      <a:srgbClr val="FF6600"/>
                    </a:solidFill>
                  </a:rPr>
                  <a:t>）</a:t>
                </a:r>
                <a:endParaRPr kumimoji="0" lang="zh-CN" altLang="en-US" sz="1800" dirty="0">
                  <a:latin typeface="Arial" pitchFamily="34" charset="0"/>
                </a:endParaRPr>
              </a:p>
            </p:txBody>
          </p:sp>
          <p:sp>
            <p:nvSpPr>
              <p:cNvPr id="154634" name="Text Box 9"/>
              <p:cNvSpPr txBox="1">
                <a:spLocks noChangeArrowheads="1"/>
              </p:cNvSpPr>
              <p:nvPr/>
            </p:nvSpPr>
            <p:spPr bwMode="auto">
              <a:xfrm>
                <a:off x="2837" y="1791"/>
                <a:ext cx="1613" cy="557"/>
              </a:xfrm>
              <a:prstGeom prst="rect">
                <a:avLst/>
              </a:prstGeom>
              <a:noFill/>
              <a:ln w="381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  <a:buSzTx/>
                </a:pPr>
                <a:r>
                  <a:rPr kumimoji="0" lang="en-US" altLang="zh-CN" sz="2800" b="1" dirty="0">
                    <a:solidFill>
                      <a:srgbClr val="0033CC"/>
                    </a:solidFill>
                    <a:ea typeface=""/>
                    <a:cs typeface=""/>
                  </a:rPr>
                  <a:t>  </a:t>
                </a:r>
                <a:r>
                  <a:rPr kumimoji="0" lang="zh-CN" altLang="en-US" sz="2400" dirty="0">
                    <a:solidFill>
                      <a:srgbClr val="0033CC"/>
                    </a:solidFill>
                    <a:latin typeface="黑体" pitchFamily="49" charset="-122"/>
                    <a:ea typeface="黑体" pitchFamily="49" charset="-122"/>
                  </a:rPr>
                  <a:t>转肽作用 </a:t>
                </a:r>
              </a:p>
              <a:p>
                <a:pPr algn="l" eaLnBrk="0" hangingPunct="0">
                  <a:spcBef>
                    <a:spcPct val="0"/>
                  </a:spcBef>
                  <a:buSzTx/>
                </a:pPr>
                <a:r>
                  <a:rPr kumimoji="0" lang="en-US" altLang="zh-CN" sz="2400" dirty="0">
                    <a:solidFill>
                      <a:srgbClr val="0033CC"/>
                    </a:solidFill>
                    <a:latin typeface="黑体" pitchFamily="49" charset="-122"/>
                    <a:ea typeface="黑体" pitchFamily="49" charset="-122"/>
                  </a:rPr>
                  <a:t>mRNA</a:t>
                </a:r>
                <a:r>
                  <a:rPr kumimoji="0" lang="zh-CN" altLang="en-US" sz="2400" dirty="0">
                    <a:solidFill>
                      <a:srgbClr val="0033CC"/>
                    </a:solidFill>
                    <a:latin typeface="黑体" pitchFamily="49" charset="-122"/>
                    <a:ea typeface="黑体" pitchFamily="49" charset="-122"/>
                  </a:rPr>
                  <a:t>位移</a:t>
                </a:r>
                <a:endParaRPr kumimoji="0" lang="zh-CN" altLang="en-US" sz="1800" dirty="0">
                  <a:solidFill>
                    <a:srgbClr val="0033CC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54636" name="Text Box 11"/>
              <p:cNvSpPr txBox="1">
                <a:spLocks noChangeArrowheads="1"/>
              </p:cNvSpPr>
              <p:nvPr/>
            </p:nvSpPr>
            <p:spPr bwMode="auto">
              <a:xfrm>
                <a:off x="3792" y="1866"/>
                <a:ext cx="975" cy="365"/>
              </a:xfrm>
              <a:prstGeom prst="rect">
                <a:avLst/>
              </a:prstGeom>
              <a:noFill/>
              <a:ln w="381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  <a:buSzTx/>
                </a:pPr>
                <a:r>
                  <a:rPr kumimoji="0" lang="zh-CN" altLang="en-US" b="1">
                    <a:solidFill>
                      <a:srgbClr val="FF6600"/>
                    </a:solidFill>
                  </a:rPr>
                  <a:t>（</a:t>
                </a:r>
                <a:r>
                  <a:rPr kumimoji="0" lang="en-US" altLang="zh-CN" b="1">
                    <a:solidFill>
                      <a:srgbClr val="FF6600"/>
                    </a:solidFill>
                    <a:ea typeface=""/>
                    <a:cs typeface=""/>
                  </a:rPr>
                  <a:t>-</a:t>
                </a:r>
                <a:r>
                  <a:rPr kumimoji="0" lang="zh-CN" altLang="en-US" b="1">
                    <a:solidFill>
                      <a:srgbClr val="FF6600"/>
                    </a:solidFill>
                  </a:rPr>
                  <a:t>）</a:t>
                </a:r>
                <a:endParaRPr kumimoji="0" lang="zh-CN" altLang="en-US" sz="1800">
                  <a:latin typeface="Arial" pitchFamily="34" charset="0"/>
                </a:endParaRPr>
              </a:p>
            </p:txBody>
          </p:sp>
        </p:grpSp>
        <p:sp>
          <p:nvSpPr>
            <p:cNvPr id="154631" name="Text Box 12"/>
            <p:cNvSpPr txBox="1">
              <a:spLocks noChangeArrowheads="1"/>
            </p:cNvSpPr>
            <p:nvPr/>
          </p:nvSpPr>
          <p:spPr bwMode="auto">
            <a:xfrm>
              <a:off x="7020272" y="3140968"/>
              <a:ext cx="1905000" cy="457200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  <a:buSzTx/>
              </a:pPr>
              <a:r>
                <a:rPr kumimoji="0" lang="zh-CN" altLang="en-US" sz="2400" dirty="0">
                  <a:solidFill>
                    <a:srgbClr val="0033CC"/>
                  </a:solidFill>
                  <a:ea typeface="黑体" pitchFamily="49" charset="-122"/>
                </a:rPr>
                <a:t>蛋白合成</a:t>
              </a:r>
              <a:endParaRPr kumimoji="0" lang="zh-CN" altLang="en-US" sz="1800" dirty="0">
                <a:solidFill>
                  <a:srgbClr val="0033CC"/>
                </a:solidFill>
                <a:latin typeface="Arial" pitchFamily="34" charset="0"/>
                <a:ea typeface="黑体" pitchFamily="49" charset="-122"/>
              </a:endParaRPr>
            </a:p>
          </p:txBody>
        </p:sp>
      </p:grpSp>
      <p:cxnSp>
        <p:nvCxnSpPr>
          <p:cNvPr id="15" name="直接箭头连接符 14"/>
          <p:cNvCxnSpPr/>
          <p:nvPr/>
        </p:nvCxnSpPr>
        <p:spPr bwMode="auto">
          <a:xfrm flipV="1">
            <a:off x="3563888" y="3356992"/>
            <a:ext cx="86409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箭头连接符 16"/>
          <p:cNvCxnSpPr/>
          <p:nvPr/>
        </p:nvCxnSpPr>
        <p:spPr bwMode="auto">
          <a:xfrm>
            <a:off x="5868144" y="3429000"/>
            <a:ext cx="93610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矩形 19"/>
          <p:cNvSpPr/>
          <p:nvPr/>
        </p:nvSpPr>
        <p:spPr>
          <a:xfrm>
            <a:off x="1187624" y="404664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ea typeface="+mn-ea"/>
              </a:rPr>
              <a:t>三、大环内酯类作用机理与耐药机制</a:t>
            </a:r>
            <a:endParaRPr lang="zh-CN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63888" y="1700809"/>
            <a:ext cx="2232248" cy="707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+mn-ea"/>
                <a:ea typeface="+mn-ea"/>
              </a:rPr>
              <a:t>抗菌机理</a:t>
            </a:r>
            <a:endParaRPr lang="zh-CN" altLang="en-US" sz="32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776864" cy="563563"/>
          </a:xfrm>
        </p:spPr>
        <p:txBody>
          <a:bodyPr/>
          <a:lstStyle/>
          <a:p>
            <a:r>
              <a:rPr lang="zh-CN" altLang="en-US" sz="3600" dirty="0" smtClean="0"/>
              <a:t>三、大环内酯类作用机理与耐药机制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44575" y="1196752"/>
            <a:ext cx="8279953" cy="4248472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/>
              <a:t>  </a:t>
            </a:r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412776"/>
            <a:ext cx="6984776" cy="260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zh-CN" sz="3200" b="1" dirty="0" smtClean="0">
                <a:solidFill>
                  <a:srgbClr val="C00000"/>
                </a:solidFill>
                <a:latin typeface="+mn-ea"/>
                <a:ea typeface="+mn-ea"/>
              </a:rPr>
              <a:t>耐药机制</a:t>
            </a:r>
            <a:endParaRPr lang="en-US" altLang="zh-CN" sz="3200" b="1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pPr>
              <a:lnSpc>
                <a:spcPts val="4000"/>
              </a:lnSpc>
            </a:pPr>
            <a:r>
              <a:rPr lang="en-US" altLang="zh-CN" sz="2800" b="1" dirty="0" smtClean="0"/>
              <a:t>1.</a:t>
            </a:r>
            <a:r>
              <a:rPr lang="zh-CN" altLang="zh-CN" sz="2800" b="1" dirty="0" smtClean="0"/>
              <a:t>抗生素的核糖体结合部位的改变；</a:t>
            </a:r>
            <a:endParaRPr lang="zh-CN" altLang="zh-CN" sz="2800" dirty="0" smtClean="0"/>
          </a:p>
          <a:p>
            <a:pPr>
              <a:lnSpc>
                <a:spcPts val="4000"/>
              </a:lnSpc>
            </a:pPr>
            <a:r>
              <a:rPr lang="en-US" altLang="zh-CN" sz="2800" b="1" dirty="0" smtClean="0"/>
              <a:t>2.</a:t>
            </a:r>
            <a:r>
              <a:rPr lang="en-US" altLang="zh-CN" sz="2800" dirty="0" smtClean="0"/>
              <a:t> </a:t>
            </a:r>
            <a:r>
              <a:rPr lang="zh-CN" altLang="zh-CN" sz="2800" b="1" dirty="0" smtClean="0"/>
              <a:t>细菌产生各种灭活酶，包括酯酶、</a:t>
            </a:r>
            <a:r>
              <a:rPr lang="en-US" altLang="zh-CN" sz="2800" b="1" dirty="0" smtClean="0"/>
              <a:t>  </a:t>
            </a:r>
            <a:r>
              <a:rPr lang="zh-CN" altLang="zh-CN" sz="2800" b="1" dirty="0" smtClean="0"/>
              <a:t>磷酰化酶及葡萄糖酶。</a:t>
            </a:r>
            <a:endParaRPr lang="zh-CN" altLang="zh-CN" sz="2800" dirty="0" smtClean="0"/>
          </a:p>
          <a:p>
            <a:pPr>
              <a:lnSpc>
                <a:spcPts val="4000"/>
              </a:lnSpc>
            </a:pPr>
            <a:r>
              <a:rPr lang="en-US" altLang="zh-CN" sz="2800" b="1" dirty="0" smtClean="0"/>
              <a:t>3.</a:t>
            </a:r>
            <a:r>
              <a:rPr lang="en-US" altLang="zh-CN" sz="2800" dirty="0" smtClean="0"/>
              <a:t> </a:t>
            </a:r>
            <a:r>
              <a:rPr lang="zh-CN" altLang="zh-CN" sz="2800" b="1" dirty="0" smtClean="0"/>
              <a:t>抗生素摄入胞内量减少及外排机制</a:t>
            </a:r>
            <a:r>
              <a:rPr lang="zh-CN" altLang="en-US" sz="2800" b="1" dirty="0" smtClean="0"/>
              <a:t>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四、大环内酯类常用药物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44575" y="1196752"/>
            <a:ext cx="7343775" cy="3744416"/>
          </a:xfrm>
        </p:spPr>
        <p:txBody>
          <a:bodyPr/>
          <a:lstStyle/>
          <a:p>
            <a:r>
              <a:rPr lang="en-US" altLang="zh-CN" b="1" dirty="0" smtClean="0"/>
              <a:t>  </a:t>
            </a:r>
            <a:r>
              <a:rPr lang="en-US" altLang="zh-CN" b="1" dirty="0" smtClean="0">
                <a:solidFill>
                  <a:srgbClr val="FF0000"/>
                </a:solidFill>
              </a:rPr>
              <a:t>1.</a:t>
            </a:r>
            <a:r>
              <a:rPr lang="zh-CN" altLang="zh-CN" b="1" dirty="0" smtClean="0">
                <a:solidFill>
                  <a:srgbClr val="FF0000"/>
                </a:solidFill>
              </a:rPr>
              <a:t>红霉素</a:t>
            </a:r>
            <a:r>
              <a:rPr lang="en-US" altLang="zh-CN" b="1" dirty="0" smtClean="0">
                <a:solidFill>
                  <a:srgbClr val="FF0000"/>
                </a:solidFill>
              </a:rPr>
              <a:t>(erythromycin)   </a:t>
            </a:r>
            <a:r>
              <a:rPr lang="zh-CN" altLang="zh-CN" b="1" dirty="0" smtClean="0">
                <a:solidFill>
                  <a:srgbClr val="FF0000"/>
                </a:solidFill>
              </a:rPr>
              <a:t>代表药</a:t>
            </a:r>
            <a:endParaRPr lang="zh-CN" altLang="zh-CN" dirty="0" smtClean="0">
              <a:solidFill>
                <a:srgbClr val="FF0000"/>
              </a:solidFill>
            </a:endParaRPr>
          </a:p>
          <a:p>
            <a:r>
              <a:rPr lang="zh-CN" altLang="zh-CN" b="1" dirty="0" smtClean="0"/>
              <a:t>①抗菌谱相似于青霉素，对革兰氏阳性细菌有效，对革兰氏阴性细菌较差，主要用于对青霉素耐药的金葡菌所致的轻、中度感染和对青霉素过敏的病例，</a:t>
            </a:r>
            <a:endParaRPr lang="zh-CN" altLang="zh-CN" dirty="0" smtClean="0"/>
          </a:p>
          <a:p>
            <a:r>
              <a:rPr lang="zh-CN" altLang="zh-CN" b="1" dirty="0" smtClean="0"/>
              <a:t>②对禽的慢性呼吸道病 </a:t>
            </a:r>
            <a:r>
              <a:rPr lang="en-US" altLang="zh-CN" b="1" dirty="0" smtClean="0"/>
              <a:t>(</a:t>
            </a:r>
            <a:r>
              <a:rPr lang="zh-CN" altLang="zh-CN" b="1" dirty="0" smtClean="0"/>
              <a:t>败血支原体病</a:t>
            </a:r>
            <a:r>
              <a:rPr lang="en-US" altLang="zh-CN" b="1" dirty="0" smtClean="0"/>
              <a:t>)</a:t>
            </a:r>
            <a:r>
              <a:rPr lang="zh-CN" altLang="zh-CN" b="1" dirty="0" smtClean="0"/>
              <a:t>、猪支原体性肺炎也有较好的疗效。</a:t>
            </a:r>
            <a:endParaRPr lang="zh-CN" altLang="zh-CN" dirty="0" smtClean="0"/>
          </a:p>
          <a:p>
            <a:r>
              <a:rPr lang="en-US" altLang="zh-CN" b="1" dirty="0" smtClean="0"/>
              <a:t> [</a:t>
            </a:r>
            <a:r>
              <a:rPr lang="zh-CN" altLang="zh-CN" b="1" dirty="0" smtClean="0"/>
              <a:t>不良反应</a:t>
            </a:r>
            <a:r>
              <a:rPr lang="en-US" altLang="zh-CN" b="1" dirty="0" smtClean="0"/>
              <a:t>] </a:t>
            </a:r>
            <a:r>
              <a:rPr lang="zh-CN" altLang="zh-CN" b="1" dirty="0" smtClean="0"/>
              <a:t>：局部刺激性</a:t>
            </a:r>
            <a:r>
              <a:rPr lang="en-US" altLang="zh-CN" b="1" dirty="0" smtClean="0"/>
              <a:t>    </a:t>
            </a:r>
            <a:r>
              <a:rPr lang="zh-CN" altLang="zh-CN" b="1" dirty="0" smtClean="0"/>
              <a:t>肝损害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77072"/>
            <a:ext cx="152240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四、大环内酯类常用药物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43608" y="980728"/>
            <a:ext cx="7343775" cy="54006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2. </a:t>
            </a:r>
            <a:r>
              <a:rPr lang="zh-CN" altLang="zh-CN" b="1" dirty="0" smtClean="0">
                <a:solidFill>
                  <a:srgbClr val="FF0000"/>
                </a:solidFill>
              </a:rPr>
              <a:t>新一代大环内酯类特点：</a:t>
            </a:r>
            <a:r>
              <a:rPr lang="zh-CN" altLang="zh-CN" b="1" dirty="0" smtClean="0"/>
              <a:t>耐酸、血药浓度高、后效应良好，对</a:t>
            </a:r>
            <a:r>
              <a:rPr lang="en-US" altLang="zh-CN" b="1" dirty="0" smtClean="0"/>
              <a:t>G-</a:t>
            </a:r>
            <a:r>
              <a:rPr lang="zh-CN" altLang="zh-CN" b="1" dirty="0" smtClean="0"/>
              <a:t>作用强。</a:t>
            </a:r>
            <a:endParaRPr lang="zh-CN" altLang="zh-CN" dirty="0" smtClean="0"/>
          </a:p>
          <a:p>
            <a:r>
              <a:rPr lang="zh-CN" altLang="zh-CN" b="1" dirty="0" smtClean="0">
                <a:solidFill>
                  <a:srgbClr val="C00000"/>
                </a:solidFill>
              </a:rPr>
              <a:t>泰乐菌素：</a:t>
            </a:r>
            <a:r>
              <a:rPr lang="zh-CN" altLang="zh-CN" b="1" dirty="0" smtClean="0"/>
              <a:t> ①为畜禽专用抗生素。②对革兰氏阳性菌、支原体、螺旋体等均有抑制作用</a:t>
            </a:r>
            <a:r>
              <a:rPr lang="en-US" altLang="zh-CN" b="1" dirty="0" smtClean="0"/>
              <a:t>;</a:t>
            </a:r>
            <a:r>
              <a:rPr kumimoji="1" lang="en-US" altLang="zh-CN" b="1" dirty="0" smtClean="0"/>
              <a:t> </a:t>
            </a:r>
            <a:r>
              <a:rPr lang="zh-CN" altLang="zh-CN" b="1" dirty="0" smtClean="0"/>
              <a:t>③亦可用于浸泡种蛋以预防鸡支原体传播。</a:t>
            </a:r>
            <a:endParaRPr lang="zh-CN" altLang="zh-CN" dirty="0" smtClean="0"/>
          </a:p>
          <a:p>
            <a:r>
              <a:rPr lang="zh-CN" altLang="zh-CN" b="1" dirty="0" smtClean="0">
                <a:solidFill>
                  <a:srgbClr val="C00000"/>
                </a:solidFill>
              </a:rPr>
              <a:t>替米考星：</a:t>
            </a:r>
            <a:r>
              <a:rPr lang="zh-CN" altLang="zh-CN" b="1" dirty="0" smtClean="0"/>
              <a:t>畜禽专用抗生素，对胸膜炎放线菌、巴氏杆菌及畜禽支原体作用比泰乐菌素强。禁止静注，以免引起负性心力效应。</a:t>
            </a:r>
            <a:endParaRPr lang="zh-CN" altLang="zh-CN" dirty="0" smtClean="0"/>
          </a:p>
          <a:p>
            <a:r>
              <a:rPr lang="zh-CN" altLang="zh-CN" b="1" dirty="0" smtClean="0">
                <a:solidFill>
                  <a:srgbClr val="C00000"/>
                </a:solidFill>
              </a:rPr>
              <a:t>吉他霉素：</a:t>
            </a:r>
            <a:r>
              <a:rPr lang="zh-CN" altLang="zh-CN" b="1" dirty="0" smtClean="0"/>
              <a:t>对大多数耐青霉素和红霉素的金葡菌有效。</a:t>
            </a:r>
            <a:endParaRPr lang="zh-CN" altLang="zh-CN" dirty="0" smtClean="0"/>
          </a:p>
          <a:p>
            <a:r>
              <a:rPr lang="zh-CN" altLang="zh-CN" b="1" dirty="0" smtClean="0">
                <a:solidFill>
                  <a:srgbClr val="C00000"/>
                </a:solidFill>
              </a:rPr>
              <a:t>泰拉霉素和</a:t>
            </a:r>
            <a:r>
              <a:rPr lang="zh-CN" altLang="en-US" b="1" dirty="0" smtClean="0">
                <a:solidFill>
                  <a:srgbClr val="C00000"/>
                </a:solidFill>
              </a:rPr>
              <a:t>泰万菌</a:t>
            </a:r>
            <a:r>
              <a:rPr lang="zh-CN" altLang="zh-CN" b="1" dirty="0" smtClean="0">
                <a:solidFill>
                  <a:srgbClr val="C00000"/>
                </a:solidFill>
              </a:rPr>
              <a:t>素</a:t>
            </a:r>
            <a:r>
              <a:rPr lang="zh-CN" altLang="zh-CN" b="1" dirty="0" smtClean="0"/>
              <a:t>（新动物专用抗生素）：对流感菌、卡他莫拉菌、淋球菌作用增强；对支原体、衣原体等作用明显增强。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46TGp_biz_light_v2">
  <a:themeElements>
    <a:clrScheme name="146TGp_biz_light_v2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146TGp_biz_light_v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46TGp_biz_light_v2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6TGp_biz_light_v2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6TGp_biz_light_v2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778</Words>
  <Application>Microsoft Office PowerPoint</Application>
  <PresentationFormat>全屏显示(4:3)</PresentationFormat>
  <Paragraphs>77</Paragraphs>
  <Slides>13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146TGp_biz_light_v2</vt:lpstr>
      <vt:lpstr>兽医药理学基础知识 兽药对动物疾病的“护驾”之旅</vt:lpstr>
      <vt:lpstr>幻灯片 2</vt:lpstr>
      <vt:lpstr>幻灯片 3</vt:lpstr>
      <vt:lpstr>幻灯片 4</vt:lpstr>
      <vt:lpstr>幻灯片 5</vt:lpstr>
      <vt:lpstr>幻灯片 6</vt:lpstr>
      <vt:lpstr>三、大环内酯类作用机理与耐药机制</vt:lpstr>
      <vt:lpstr>四、大环内酯类常用药物</vt:lpstr>
      <vt:lpstr>四、大环内酯类常用药物</vt:lpstr>
      <vt:lpstr>四、大环内酯类常用药物</vt:lpstr>
      <vt:lpstr>五、林可胺类抗生素</vt:lpstr>
      <vt:lpstr>五、林可胺类抗生素</vt:lpstr>
      <vt:lpstr>小结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微软用户</dc:creator>
  <cp:lastModifiedBy>Microsoft</cp:lastModifiedBy>
  <cp:revision>352</cp:revision>
  <dcterms:created xsi:type="dcterms:W3CDTF">2014-01-13T04:32:11Z</dcterms:created>
  <dcterms:modified xsi:type="dcterms:W3CDTF">2019-06-13T02:47:47Z</dcterms:modified>
</cp:coreProperties>
</file>